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3" r:id="rId3"/>
    <p:sldId id="264" r:id="rId4"/>
    <p:sldId id="265" r:id="rId5"/>
    <p:sldId id="262" r:id="rId6"/>
    <p:sldId id="261" r:id="rId7"/>
    <p:sldId id="269" r:id="rId8"/>
    <p:sldId id="256" r:id="rId9"/>
    <p:sldId id="272" r:id="rId10"/>
    <p:sldId id="257" r:id="rId11"/>
    <p:sldId id="273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9" autoAdjust="0"/>
  </p:normalViewPr>
  <p:slideViewPr>
    <p:cSldViewPr>
      <p:cViewPr varScale="1">
        <p:scale>
          <a:sx n="83" d="100"/>
          <a:sy n="83" d="100"/>
        </p:scale>
        <p:origin x="15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F94D0FD-90A6-4E05-B331-F82399F856E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7E507A9-3042-4992-A29E-97B1BC61B63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988840"/>
            <a:ext cx="7772400" cy="178010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FFFF00"/>
                </a:solidFill>
              </a:rPr>
              <a:t>Основная образовательная </a:t>
            </a:r>
            <a:r>
              <a:rPr lang="ru-RU" sz="3200" b="1" dirty="0" smtClean="0">
                <a:solidFill>
                  <a:srgbClr val="C00000"/>
                </a:solidFill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</a:rPr>
              <a:t>рограмма  </a:t>
            </a:r>
            <a:r>
              <a:rPr lang="ru-RU" sz="3200" b="1" dirty="0" smtClean="0">
                <a:solidFill>
                  <a:srgbClr val="C00000"/>
                </a:solidFill>
              </a:rPr>
              <a:t>начального общего и основного общего образования в стандартах </a:t>
            </a:r>
            <a:r>
              <a:rPr lang="en-US" sz="3200" b="1" dirty="0" smtClean="0">
                <a:solidFill>
                  <a:srgbClr val="C00000"/>
                </a:solidFill>
              </a:rPr>
              <a:t>III </a:t>
            </a:r>
            <a:r>
              <a:rPr lang="ru-RU" sz="3200" b="1" dirty="0" smtClean="0">
                <a:solidFill>
                  <a:srgbClr val="C00000"/>
                </a:solidFill>
              </a:rPr>
              <a:t>поколения</a:t>
            </a:r>
            <a:r>
              <a:rPr lang="ru-RU" sz="3200" b="1" dirty="0">
                <a:solidFill>
                  <a:srgbClr val="C00000"/>
                </a:solidFill>
              </a:rPr>
              <a:t>: </a:t>
            </a:r>
            <a:r>
              <a:rPr lang="ru-RU" sz="3200" b="1" dirty="0" smtClean="0">
                <a:solidFill>
                  <a:srgbClr val="C00000"/>
                </a:solidFill>
              </a:rPr>
              <a:t>обзор изменений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365104"/>
            <a:ext cx="6976864" cy="14732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Заместитель директора по учебно – воспитательной работе МБОУ Сургутского естественно – научного лицея 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Зиятдинова</a:t>
            </a:r>
            <a:r>
              <a:rPr lang="ru-RU" b="1" dirty="0" smtClean="0">
                <a:solidFill>
                  <a:srgbClr val="002060"/>
                </a:solidFill>
              </a:rPr>
              <a:t> Татьяна Леонидовна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5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402404"/>
              </p:ext>
            </p:extLst>
          </p:nvPr>
        </p:nvGraphicFramePr>
        <p:xfrm>
          <a:off x="251520" y="1556792"/>
          <a:ext cx="871297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3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6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2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23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Использование электронных средств обучения, дистанционных технологий </a:t>
                      </a:r>
                      <a:endParaRPr kumimoji="0" lang="ru-RU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Требования не установлены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Фиксирует право школы применять различные образовательные технологии, что поможет школе обосновать перед родителями использование, например, электронного обучения и дистанционных образовательных технологий. При этом, если школьники учатся с использованием дистанционных технологий, школа должна обеспечить их индивидуальным авторизованным доступом ко всем ресурсам. И доступ должен быть как на территории школы, так и за ее пределами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2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Деление учеников на группы</a:t>
                      </a:r>
                      <a:endParaRPr kumimoji="0" lang="ru-RU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Прямого регулирования не было, лишь упоминание о групповых формах работы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Зафиксировано, что образовательную деятельность можно организовать при помощи деления на группы. при этом учебный процесс в группах можно строить по-разному: с учетом успеваемости, образовательных потребностей и интересов, целей 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9531" y="3326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ОРГАНИЗАЦИОННЫЙ РАЗДЕЛ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093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531" y="3326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ОРГАНИЗАЦИОННЫЙ РАЗДЕЛ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838582"/>
              </p:ext>
            </p:extLst>
          </p:nvPr>
        </p:nvGraphicFramePr>
        <p:xfrm>
          <a:off x="251519" y="863600"/>
          <a:ext cx="8640960" cy="599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3392767945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3511648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1515085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536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Психолого-педагогические условия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Требований было меньше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Акцентировано внимание на социально-психологической адаптации к условиям школы. Также расписан порядок, по которому следует проводить психолого-педагогическое сопровождение участников образовательных отношений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533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Информационно-образовательная среда </a:t>
                      </a:r>
                      <a:endParaRPr kumimoji="0" lang="ru-RU" sz="1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Устанавливал требование доступа в  школьной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библиотеке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к информационным Интернет-ресурсам, </a:t>
                      </a:r>
                      <a:r>
                        <a:rPr kumimoji="0" lang="ru-RU" sz="15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медиаресурсам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. 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Устанавливает требование д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оступа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к информационно образовательной среде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должен быть у каждого ученика и родителя или законного представителя в течение всего периода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330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Оснащение кабинетов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Предъявлял общие требования к оснащению кабинетов.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На уровне ООО установлены  требования к оснащению кабинетов по отдельным предметным областям. Например, в кабинетах естественно-научного цикла должны быть комплекты специального лабораторного оборудования.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716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C00000"/>
                          </a:solidFill>
                        </a:rPr>
                        <a:t>Повышение квалификации </a:t>
                      </a:r>
                    </a:p>
                    <a:p>
                      <a:r>
                        <a:rPr lang="ru-RU" sz="1500" b="1" dirty="0" smtClean="0">
                          <a:solidFill>
                            <a:srgbClr val="C00000"/>
                          </a:solidFill>
                        </a:rPr>
                        <a:t>педагогов </a:t>
                      </a:r>
                      <a:endParaRPr lang="ru-RU" sz="15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Устанавливал</a:t>
                      </a:r>
                      <a:r>
                        <a:rPr lang="ru-RU" sz="1500" baseline="0" dirty="0" smtClean="0"/>
                        <a:t> требование </a:t>
                      </a:r>
                      <a:r>
                        <a:rPr lang="ru-RU" sz="1500" dirty="0" smtClean="0"/>
                        <a:t>повышения квалификации педагогов не реже чем раз в три года. 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500" dirty="0" smtClean="0"/>
                        <a:t>Норму исключили. В Законе об образовании по-прежнему закреплено, что педагог может проходить дополнительное профессиональное образование раз в три года и обязан систематически повышать квалификацию. Но указания, ка часто, нет. </a:t>
                      </a:r>
                      <a:endParaRPr lang="ru-R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702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56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ТРЕБОВАНИЯ К РАБОЧИМ ПРОГРАММАМ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524160"/>
              </p:ext>
            </p:extLst>
          </p:nvPr>
        </p:nvGraphicFramePr>
        <p:xfrm>
          <a:off x="253721" y="1484784"/>
          <a:ext cx="8708565" cy="522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0007">
                  <a:extLst>
                    <a:ext uri="{9D8B030D-6E8A-4147-A177-3AD203B41FA5}">
                      <a16:colId xmlns:a16="http://schemas.microsoft.com/office/drawing/2014/main" val="1154726612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588402937"/>
                    </a:ext>
                  </a:extLst>
                </a:gridCol>
                <a:gridCol w="4534302">
                  <a:extLst>
                    <a:ext uri="{9D8B030D-6E8A-4147-A177-3AD203B41FA5}">
                      <a16:colId xmlns:a16="http://schemas.microsoft.com/office/drawing/2014/main" val="858883355"/>
                    </a:ext>
                  </a:extLst>
                </a:gridCol>
              </a:tblGrid>
              <a:tr h="381911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ФГОС </a:t>
                      </a:r>
                      <a:r>
                        <a:rPr lang="en-US" dirty="0" smtClean="0"/>
                        <a:t>II </a:t>
                      </a:r>
                      <a:r>
                        <a:rPr lang="ru-RU" dirty="0" smtClean="0"/>
                        <a:t>поколения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ФГОС </a:t>
                      </a:r>
                      <a:r>
                        <a:rPr lang="en-US" dirty="0" smtClean="0"/>
                        <a:t>III </a:t>
                      </a:r>
                      <a:r>
                        <a:rPr lang="ru-RU" dirty="0" smtClean="0"/>
                        <a:t>поколения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599182"/>
                  </a:ext>
                </a:extLst>
              </a:tr>
              <a:tr h="1224209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Виды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программ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Рабочие программы учебных предметов и курсов, в том числе и внеурочной деятельности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Рабочие программы учебных предметов, учебных курсов, в том числе и внеурочной деятельности, учебных модулей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8412131"/>
                  </a:ext>
                </a:extLst>
              </a:tr>
              <a:tr h="150671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Структура рабочих программ</a:t>
                      </a:r>
                    </a:p>
                    <a:p>
                      <a:pPr algn="just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Различается для рабочих программ учебных предметов, курсов и курсов внеурочной деятельности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Одинаковая для всех рабочих программ, в том числе и программ внеурочной деятельности: 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 учебного предмета, учебного курса (в том числе внеурочной деятельности), учебного модуля;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планируемые результаты освоения учебного предмета, учебного курса (в том числе внеурочной деятельности), учебного модуля;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тематическое планирование;  </a:t>
                      </a:r>
                      <a:endParaRPr lang="ru-RU" dirty="0" smtClean="0"/>
                    </a:p>
                    <a:p>
                      <a:pPr algn="just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928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46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ТРЕБОВАНИЯ К РАБОЧИМ ПРОГРАММАМ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325553"/>
              </p:ext>
            </p:extLst>
          </p:nvPr>
        </p:nvGraphicFramePr>
        <p:xfrm>
          <a:off x="253721" y="1340768"/>
          <a:ext cx="8708565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836">
                  <a:extLst>
                    <a:ext uri="{9D8B030D-6E8A-4147-A177-3AD203B41FA5}">
                      <a16:colId xmlns:a16="http://schemas.microsoft.com/office/drawing/2014/main" val="1154726612"/>
                    </a:ext>
                  </a:extLst>
                </a:gridCol>
                <a:gridCol w="2963081">
                  <a:extLst>
                    <a:ext uri="{9D8B030D-6E8A-4147-A177-3AD203B41FA5}">
                      <a16:colId xmlns:a16="http://schemas.microsoft.com/office/drawing/2014/main" val="588402937"/>
                    </a:ext>
                  </a:extLst>
                </a:gridCol>
                <a:gridCol w="3649648">
                  <a:extLst>
                    <a:ext uri="{9D8B030D-6E8A-4147-A177-3AD203B41FA5}">
                      <a16:colId xmlns:a16="http://schemas.microsoft.com/office/drawing/2014/main" val="85888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ФГОС </a:t>
                      </a:r>
                      <a:r>
                        <a:rPr lang="en-US" dirty="0" smtClean="0"/>
                        <a:t>II </a:t>
                      </a:r>
                      <a:r>
                        <a:rPr lang="ru-RU" dirty="0" smtClean="0"/>
                        <a:t>поколения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ФГОС </a:t>
                      </a:r>
                      <a:r>
                        <a:rPr lang="en-US" dirty="0" smtClean="0"/>
                        <a:t>III </a:t>
                      </a:r>
                      <a:r>
                        <a:rPr lang="ru-RU" dirty="0" smtClean="0"/>
                        <a:t>поколения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599182"/>
                  </a:ext>
                </a:extLst>
              </a:tr>
              <a:tr h="1501368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Рабочие  программы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учебных предметов, курсов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Формируется </a:t>
                      </a:r>
                      <a:r>
                        <a:rPr lang="ru-RU" dirty="0" smtClean="0"/>
                        <a:t>с учетом рабочей программы </a:t>
                      </a:r>
                      <a:r>
                        <a:rPr lang="ru-RU" dirty="0" smtClean="0"/>
                        <a:t>воспитания (только в тематическом планировании).  В тематическом планировании указывается</a:t>
                      </a:r>
                      <a:r>
                        <a:rPr lang="ru-RU" baseline="0" dirty="0" smtClean="0"/>
                        <a:t> ко</a:t>
                      </a:r>
                      <a:r>
                        <a:rPr lang="ru-RU" dirty="0" smtClean="0"/>
                        <a:t>личество </a:t>
                      </a:r>
                      <a:r>
                        <a:rPr lang="ru-RU" dirty="0" smtClean="0"/>
                        <a:t>часов, отводимых на освоение каждой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Формируется с </a:t>
                      </a:r>
                      <a:r>
                        <a:rPr lang="ru-RU" dirty="0" smtClean="0"/>
                        <a:t>учетом рабочей программы </a:t>
                      </a:r>
                      <a:r>
                        <a:rPr lang="ru-RU" dirty="0" smtClean="0"/>
                        <a:t>воспитания (во всех разделах РП). В тематическом планировании должно быть указано количество </a:t>
                      </a:r>
                      <a:r>
                        <a:rPr lang="ru-RU" dirty="0" smtClean="0"/>
                        <a:t>академических часов, отводимых на освоение каждой </a:t>
                      </a:r>
                      <a:r>
                        <a:rPr lang="ru-RU" dirty="0" smtClean="0"/>
                        <a:t>темы и </a:t>
                      </a: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возможность </a:t>
                      </a:r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just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использования по этой теме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электронных (цифровых) образовательных ресурсов, являющихся учебно-методическими материалами,  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3215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27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ТРЕБОВАНИЯ К РАБОЧИМ ПРОГРАММАМ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64618"/>
              </p:ext>
            </p:extLst>
          </p:nvPr>
        </p:nvGraphicFramePr>
        <p:xfrm>
          <a:off x="253721" y="1340768"/>
          <a:ext cx="8708565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836">
                  <a:extLst>
                    <a:ext uri="{9D8B030D-6E8A-4147-A177-3AD203B41FA5}">
                      <a16:colId xmlns:a16="http://schemas.microsoft.com/office/drawing/2014/main" val="1154726612"/>
                    </a:ext>
                  </a:extLst>
                </a:gridCol>
                <a:gridCol w="2963081">
                  <a:extLst>
                    <a:ext uri="{9D8B030D-6E8A-4147-A177-3AD203B41FA5}">
                      <a16:colId xmlns:a16="http://schemas.microsoft.com/office/drawing/2014/main" val="588402937"/>
                    </a:ext>
                  </a:extLst>
                </a:gridCol>
                <a:gridCol w="3649648">
                  <a:extLst>
                    <a:ext uri="{9D8B030D-6E8A-4147-A177-3AD203B41FA5}">
                      <a16:colId xmlns:a16="http://schemas.microsoft.com/office/drawing/2014/main" val="85888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Критерий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ФГОС </a:t>
                      </a:r>
                      <a:r>
                        <a:rPr lang="en-US" dirty="0" smtClean="0"/>
                        <a:t>II </a:t>
                      </a:r>
                      <a:r>
                        <a:rPr lang="ru-RU" dirty="0" smtClean="0"/>
                        <a:t>поколения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ФГОС </a:t>
                      </a:r>
                      <a:r>
                        <a:rPr lang="en-US" dirty="0" smtClean="0"/>
                        <a:t>III </a:t>
                      </a:r>
                      <a:r>
                        <a:rPr lang="ru-RU" dirty="0" smtClean="0"/>
                        <a:t>поколения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599182"/>
                  </a:ext>
                </a:extLst>
              </a:tr>
              <a:tr h="1501368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Рабочие  программы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учебных предметов, курсов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используемыми для обучения и воспитания различных групп пользователей, представленными в электронном (цифровом) виде и реализующими дидактические возможности ИКТ, 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 которых соответствует законодательству об образовании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3215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Рабочие программы  курсов внеурочной деятельности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Формируются </a:t>
                      </a:r>
                      <a:r>
                        <a:rPr lang="ru-RU" dirty="0" smtClean="0"/>
                        <a:t>с  учетом рабочей программы воспитания. </a:t>
                      </a:r>
                      <a:r>
                        <a:rPr lang="ru-RU" dirty="0" smtClean="0"/>
                        <a:t>В содержании программы должны быть указаны </a:t>
                      </a: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формы организации и виды деятельности 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Формируются  </a:t>
                      </a:r>
                      <a:r>
                        <a:rPr lang="ru-RU" dirty="0" smtClean="0"/>
                        <a:t>с 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учетом рабочей программы воспитания. </a:t>
                      </a:r>
                      <a:r>
                        <a:rPr lang="ru-RU" dirty="0" smtClean="0"/>
                        <a:t>В содержании программы д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олжны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содержать указание на 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форму проведения занятий.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593614"/>
                  </a:ext>
                </a:extLst>
              </a:tr>
            </a:tbl>
          </a:graphicData>
        </a:graphic>
      </p:graphicFrame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7452320" y="6237312"/>
            <a:ext cx="936104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8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УЧЕБНЫЙ ПЛАН НОО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166448"/>
              </p:ext>
            </p:extLst>
          </p:nvPr>
        </p:nvGraphicFramePr>
        <p:xfrm>
          <a:off x="251520" y="1268760"/>
          <a:ext cx="8676964" cy="5447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3070727112"/>
                    </a:ext>
                  </a:extLst>
                </a:gridCol>
                <a:gridCol w="5004556">
                  <a:extLst>
                    <a:ext uri="{9D8B030D-6E8A-4147-A177-3AD203B41FA5}">
                      <a16:colId xmlns:a16="http://schemas.microsoft.com/office/drawing/2014/main" val="2554909250"/>
                    </a:ext>
                  </a:extLst>
                </a:gridCol>
              </a:tblGrid>
              <a:tr h="355064"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 области</a:t>
                      </a:r>
                      <a:endParaRPr lang="ru-RU" sz="1800" kern="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Учебные предметы (учебные модули)</a:t>
                      </a:r>
                      <a:endParaRPr lang="ru-RU" sz="1800" kern="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81546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 и литературное чтение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язык,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Литературное чтение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91746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Родной язык и литературное чтение на родном языке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Родной язык и (или) государственный язык республики Российской Федерации,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Литературное чтение на родном языке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93749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046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и информатика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02922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 и естествознание ("окружающий мир")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Окружающий мир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14964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религиозных культур и светской этики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религиозных культур и светской этики: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ts val="167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</a:t>
                      </a: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модуль </a:t>
                      </a: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"Основы православной культуры";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ts val="167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</a:t>
                      </a: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модуль </a:t>
                      </a: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"Основы иудейской культуры";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ts val="167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</a:t>
                      </a: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модуль </a:t>
                      </a: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"Основы буддийской культуры";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ts val="167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</a:t>
                      </a: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модуль </a:t>
                      </a: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"Основы исламской культуры";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ts val="167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</a:t>
                      </a:r>
                      <a:r>
                        <a:rPr lang="ru-RU" sz="1400" kern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модуль </a:t>
                      </a: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"Основы религиозных культур народов России";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ts val="167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модуль: "Основы светской этики"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775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Искусство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Изобразительное искусство, Музыка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00547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972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1400" kern="1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400" kern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140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22194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2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УЧЕБНЫЙ ПЛАН ООО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7452320" y="6237312"/>
            <a:ext cx="936104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565621"/>
              </p:ext>
            </p:extLst>
          </p:nvPr>
        </p:nvGraphicFramePr>
        <p:xfrm>
          <a:off x="292024" y="1163953"/>
          <a:ext cx="8631959" cy="5694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727">
                  <a:extLst>
                    <a:ext uri="{9D8B030D-6E8A-4147-A177-3AD203B41FA5}">
                      <a16:colId xmlns:a16="http://schemas.microsoft.com/office/drawing/2014/main" val="3070727112"/>
                    </a:ext>
                  </a:extLst>
                </a:gridCol>
                <a:gridCol w="5050232">
                  <a:extLst>
                    <a:ext uri="{9D8B030D-6E8A-4147-A177-3AD203B41FA5}">
                      <a16:colId xmlns:a16="http://schemas.microsoft.com/office/drawing/2014/main" val="25549092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 области</a:t>
                      </a:r>
                      <a:endParaRPr lang="ru-RU" sz="1800" kern="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1800" kern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Учебные предметы (учебные модули)</a:t>
                      </a:r>
                      <a:endParaRPr lang="ru-RU" sz="1800" kern="1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81546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 и литература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язык, Литература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2891746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Родной язык и родная литература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Родной язык и (или) государственный язык республики Российской Федерации, Родная литература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1271432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языки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язык, Второй иностранный язык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1093749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и информатика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учебный курс «Алгебра»;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учебный курс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«Геометрия»;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учебный курс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«Вероятность и статистика»;</a:t>
                      </a: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34046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Общественно-научные предметы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учебный курс «История России»;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учебный курс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«Всеобщая история»;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География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4202922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Естественнонаучные предметы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Физика, Химия, Биология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614964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духовно-нравственной культуры народов России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775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Искусство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Изобразительное искусство, Музыка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4200547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359723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основы безопасности жизнедеятельности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культура, Основы безопасности жизнедеятельности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:a16="http://schemas.microsoft.com/office/drawing/2014/main" val="1822194764"/>
                  </a:ext>
                </a:extLst>
              </a:tr>
            </a:tbl>
          </a:graphicData>
        </a:graphic>
      </p:graphicFrame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7978313" y="5634436"/>
            <a:ext cx="936104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4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ТРЕБОВАНИЯ К СТРУКТУРЕ ООП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178456"/>
              </p:ext>
            </p:extLst>
          </p:nvPr>
        </p:nvGraphicFramePr>
        <p:xfrm>
          <a:off x="107504" y="1772816"/>
          <a:ext cx="8856984" cy="517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00855566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447093934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782037789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74130535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ФГОС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II 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поколения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ФГОС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III 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поколения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61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ООП НОО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ООП ООО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ООП НОО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ООП ООО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4921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effectLst/>
                        </a:rPr>
                        <a:t>Структура ООП НОО включала обязательную часть (80%) и часть, формируемую участниками образовательных отношений (20%)</a:t>
                      </a:r>
                      <a:endParaRPr lang="ru-RU" sz="15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effectLst/>
                        </a:rPr>
                        <a:t>Структура ООП НОО включала обязательную часть (70%) и часть, формируемую участниками образовательных отношений (30%)</a:t>
                      </a:r>
                      <a:endParaRPr lang="ru-RU" sz="15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Структура программы НОО включает обязательную часть (80%) и часть, формируемую участниками образовательных отношений (20%)  за счет включения в учебные планы учебных предметов, учебных курсов (в том числе внеурочной деятельности), учебных модулей </a:t>
                      </a:r>
                      <a:r>
                        <a:rPr lang="ru-RU" sz="15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выбору родителей (законных представителей)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несовершеннолетних обучающихся из перечня, предлагаемого Организацией.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Структура программы ООО, в том числе адаптированной, включает обязательную часть (70%) и часть, формируемую участниками образовательных отношений (30%) за счет включения в учебные планы учебных предметов, учебных курсов (в том числе внеурочной деятельности), учебных модулей </a:t>
                      </a:r>
                      <a:r>
                        <a:rPr lang="ru-RU" sz="1500" b="1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выбору обучающихся, родителей (законных представителей)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несовершеннолетних обучающихся из перечня, предлагаемого Организацией.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048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63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Скругленный прямоугольник 41"/>
          <p:cNvSpPr/>
          <p:nvPr/>
        </p:nvSpPr>
        <p:spPr>
          <a:xfrm>
            <a:off x="6108938" y="4392084"/>
            <a:ext cx="2816654" cy="1552558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108937" y="6086291"/>
            <a:ext cx="2819641" cy="609434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091314" y="4296462"/>
            <a:ext cx="2819641" cy="1132806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СТРУКТУРА   ООП НОО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2768" y="1587507"/>
            <a:ext cx="2727175" cy="720080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1587343"/>
            <a:ext cx="2813296" cy="720080"/>
          </a:xfrm>
          <a:prstGeom prst="round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0264" y="1561142"/>
            <a:ext cx="2786115" cy="720080"/>
          </a:xfrm>
          <a:prstGeom prst="round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251" y="166524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ЦЕЛЕВОЙ раздел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3187" y="1654577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СОДЕРЖАТЕЛЬНЫЙ раздел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9172" y="1640340"/>
            <a:ext cx="2607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ОРГАНИЗАЦИОННЫЙ раздел</a:t>
            </a:r>
            <a:endParaRPr lang="ru-RU" b="1" dirty="0">
              <a:solidFill>
                <a:srgbClr val="C00000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090264" y="2335083"/>
            <a:ext cx="2786115" cy="406206"/>
            <a:chOff x="234147" y="2780928"/>
            <a:chExt cx="2592288" cy="40620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34147" y="2780928"/>
              <a:ext cx="2592288" cy="406206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4187" y="2817802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Учебный план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87079" y="3304676"/>
            <a:ext cx="2727175" cy="1458743"/>
            <a:chOff x="234147" y="2780928"/>
            <a:chExt cx="2592288" cy="72008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4187" y="2817802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02768" y="4935644"/>
            <a:ext cx="2706458" cy="1388966"/>
            <a:chOff x="234147" y="2780928"/>
            <a:chExt cx="2592288" cy="72008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4187" y="2817802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14607" y="3314908"/>
            <a:ext cx="27271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Планируемые </a:t>
            </a:r>
            <a:r>
              <a:rPr lang="ru-RU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результаты освоения обучающимися программы начального общего образования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6485" y="4901746"/>
            <a:ext cx="28620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Система </a:t>
            </a:r>
            <a:r>
              <a:rPr lang="ru-RU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оценки достижения планируемых результатов освоения программы начального общего образования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93563" y="2423511"/>
            <a:ext cx="2819641" cy="1787550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44114" y="4255548"/>
            <a:ext cx="27955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0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Программа формирования универсальных учебных действий</a:t>
            </a:r>
            <a:endParaRPr lang="ru-RU" b="1" kern="100" dirty="0">
              <a:solidFill>
                <a:srgbClr val="C00000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103379" y="2456735"/>
            <a:ext cx="27955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0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Рабочие </a:t>
            </a:r>
            <a:r>
              <a:rPr lang="ru-RU" b="1" kern="0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программы учебных предметов, учебных курсов (в том числе внеурочной деятельности), учебных </a:t>
            </a:r>
            <a:r>
              <a:rPr lang="ru-RU" b="1" kern="0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модулей</a:t>
            </a:r>
            <a:endParaRPr lang="ru-RU" b="1" kern="100" dirty="0">
              <a:solidFill>
                <a:srgbClr val="C00000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091314" y="5630126"/>
            <a:ext cx="2819641" cy="694483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149623" y="5569723"/>
            <a:ext cx="2795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100" dirty="0" smtClean="0">
                <a:solidFill>
                  <a:srgbClr val="C00000"/>
                </a:solidFill>
                <a:latin typeface="+mj-lt"/>
                <a:ea typeface="Calibri" panose="020F0502020204030204" pitchFamily="34" charset="0"/>
              </a:rPr>
              <a:t>Рабочая программа воспитания</a:t>
            </a:r>
            <a:endParaRPr lang="ru-RU" b="1" kern="100" dirty="0">
              <a:solidFill>
                <a:srgbClr val="C00000"/>
              </a:solidFill>
              <a:latin typeface="+mj-lt"/>
              <a:ea typeface="Calibri" panose="020F05020202040302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87079" y="2456501"/>
            <a:ext cx="2715239" cy="720080"/>
            <a:chOff x="234147" y="2780928"/>
            <a:chExt cx="2592288" cy="720080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4187" y="2817802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Пояснительная записка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090265" y="2816540"/>
            <a:ext cx="2786114" cy="720080"/>
            <a:chOff x="234147" y="2780928"/>
            <a:chExt cx="2592288" cy="72008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4187" y="2817802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План внеурочной деятельности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6090264" y="3611871"/>
            <a:ext cx="2797137" cy="720080"/>
            <a:chOff x="234147" y="2780928"/>
            <a:chExt cx="2592288" cy="720080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94187" y="2817802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Календарный учебный график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6131055" y="4385908"/>
            <a:ext cx="28271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Календарный </a:t>
            </a:r>
            <a:r>
              <a:rPr lang="ru-RU" sz="1200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план воспитательной работы, </a:t>
            </a:r>
            <a:r>
              <a:rPr lang="ru-RU" sz="1200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содержащий перечень событий и мероприятий воспитательной направленности, которые организуются и проводятся Организацией или в которых Организация принимает участие в учебном году или периоде обучения</a:t>
            </a:r>
            <a:endParaRPr lang="ru-RU" sz="1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61139" y="6056090"/>
            <a:ext cx="2715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C00000"/>
                </a:solidFill>
              </a:rPr>
              <a:t>Х</a:t>
            </a:r>
            <a:r>
              <a:rPr lang="ru-RU" sz="1200" b="1" dirty="0" smtClean="0">
                <a:solidFill>
                  <a:srgbClr val="C00000"/>
                </a:solidFill>
              </a:rPr>
              <a:t>арактеристика </a:t>
            </a:r>
            <a:r>
              <a:rPr lang="ru-RU" sz="1200" b="1" dirty="0">
                <a:solidFill>
                  <a:srgbClr val="C00000"/>
                </a:solidFill>
              </a:rPr>
              <a:t>условий реализации программы </a:t>
            </a:r>
            <a:r>
              <a:rPr lang="ru-RU" sz="1200" b="1" dirty="0" smtClean="0">
                <a:solidFill>
                  <a:srgbClr val="C00000"/>
                </a:solidFill>
              </a:rPr>
              <a:t>начального общего </a:t>
            </a:r>
            <a:r>
              <a:rPr lang="ru-RU" sz="1200" b="1" dirty="0">
                <a:solidFill>
                  <a:srgbClr val="C00000"/>
                </a:solidFill>
              </a:rPr>
              <a:t>образования</a:t>
            </a:r>
            <a:endParaRPr lang="ru-RU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4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Скругленный прямоугольник 40"/>
          <p:cNvSpPr/>
          <p:nvPr/>
        </p:nvSpPr>
        <p:spPr>
          <a:xfrm>
            <a:off x="6146342" y="6020534"/>
            <a:ext cx="2819641" cy="748152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106434" y="4392084"/>
            <a:ext cx="2819157" cy="1552558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125495" y="6159252"/>
            <a:ext cx="2819641" cy="609434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091314" y="4296462"/>
            <a:ext cx="2819641" cy="1132806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СТРУКТУРА   ООП ООО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2768" y="1587507"/>
            <a:ext cx="2727175" cy="720080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1587343"/>
            <a:ext cx="2813296" cy="720080"/>
          </a:xfrm>
          <a:prstGeom prst="round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2513" y="1561142"/>
            <a:ext cx="2783866" cy="720080"/>
          </a:xfrm>
          <a:prstGeom prst="round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251" y="166524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ЦЕЛЕВОЙ раздел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3187" y="1654577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СОДЕРЖАТЕЛЬНЫЙ раздел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9172" y="1640340"/>
            <a:ext cx="2607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ОРГАНИЗАЦИОННЫЙ раздел</a:t>
            </a:r>
            <a:endParaRPr lang="ru-RU" b="1" dirty="0">
              <a:solidFill>
                <a:srgbClr val="C00000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092515" y="2335083"/>
            <a:ext cx="2783866" cy="406206"/>
            <a:chOff x="168629" y="2780928"/>
            <a:chExt cx="2657807" cy="40620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68629" y="2780928"/>
              <a:ext cx="2657807" cy="406206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4187" y="2817802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Учебный план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87079" y="3304676"/>
            <a:ext cx="2727175" cy="1458743"/>
            <a:chOff x="234147" y="2780928"/>
            <a:chExt cx="2592288" cy="72008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4187" y="2817802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02768" y="4935644"/>
            <a:ext cx="2706458" cy="1388966"/>
            <a:chOff x="234147" y="2780928"/>
            <a:chExt cx="2592288" cy="72008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4187" y="2817802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14607" y="3314908"/>
            <a:ext cx="27271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Планируемые </a:t>
            </a:r>
            <a:r>
              <a:rPr lang="ru-RU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результаты освоения обучающимися программы </a:t>
            </a:r>
            <a:r>
              <a:rPr lang="ru-RU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основного общего </a:t>
            </a:r>
            <a:r>
              <a:rPr lang="ru-RU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образования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6485" y="4901746"/>
            <a:ext cx="28620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Система </a:t>
            </a:r>
            <a:r>
              <a:rPr lang="ru-RU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оценки достижения планируемых результатов освоения программы </a:t>
            </a:r>
            <a:r>
              <a:rPr lang="ru-RU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основного </a:t>
            </a:r>
            <a:r>
              <a:rPr lang="ru-RU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общего образования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93563" y="2423511"/>
            <a:ext cx="2819641" cy="1787550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44114" y="4255548"/>
            <a:ext cx="27955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0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Программа формирования универсальных учебных действий</a:t>
            </a:r>
            <a:endParaRPr lang="ru-RU" b="1" kern="100" dirty="0">
              <a:solidFill>
                <a:srgbClr val="C00000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103379" y="2456735"/>
            <a:ext cx="27955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0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Рабочие </a:t>
            </a:r>
            <a:r>
              <a:rPr lang="ru-RU" b="1" kern="0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программы учебных предметов, учебных курсов (в том числе внеурочной деятельности), учебных </a:t>
            </a:r>
            <a:r>
              <a:rPr lang="ru-RU" b="1" kern="0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модулей</a:t>
            </a:r>
            <a:endParaRPr lang="ru-RU" b="1" kern="100" dirty="0">
              <a:solidFill>
                <a:srgbClr val="C00000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103379" y="5500364"/>
            <a:ext cx="2819641" cy="525524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+mj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137558" y="5439960"/>
            <a:ext cx="2795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100" dirty="0" smtClean="0">
                <a:solidFill>
                  <a:srgbClr val="C00000"/>
                </a:solidFill>
                <a:latin typeface="+mj-lt"/>
                <a:ea typeface="Calibri" panose="020F0502020204030204" pitchFamily="34" charset="0"/>
              </a:rPr>
              <a:t>Рабочая программа воспитания</a:t>
            </a:r>
            <a:endParaRPr lang="ru-RU" b="1" kern="100" dirty="0">
              <a:solidFill>
                <a:srgbClr val="C00000"/>
              </a:solidFill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16841" y="6122355"/>
            <a:ext cx="2795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100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</a:rPr>
              <a:t>Программа коррекционной работы</a:t>
            </a:r>
            <a:endParaRPr lang="ru-RU" b="1" kern="100" dirty="0">
              <a:solidFill>
                <a:srgbClr val="002060"/>
              </a:solidFill>
              <a:latin typeface="+mj-lt"/>
              <a:ea typeface="Calibri" panose="020F05020202040302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87079" y="2456501"/>
            <a:ext cx="2715239" cy="720080"/>
            <a:chOff x="234147" y="2780928"/>
            <a:chExt cx="2592288" cy="720080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4187" y="2817802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Пояснительная записка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092513" y="2816540"/>
            <a:ext cx="2783865" cy="720080"/>
            <a:chOff x="234147" y="2780928"/>
            <a:chExt cx="2592288" cy="72008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234147" y="2780928"/>
              <a:ext cx="2592288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4187" y="2817802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План внеурочной деятельности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6102200" y="3611871"/>
            <a:ext cx="2785201" cy="720080"/>
            <a:chOff x="167353" y="2780928"/>
            <a:chExt cx="2659082" cy="720080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167353" y="2780928"/>
              <a:ext cx="2659082" cy="720080"/>
            </a:xfrm>
            <a:prstGeom prst="round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n w="762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+mj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94187" y="2817802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Календарный учебный график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6128550" y="4410125"/>
            <a:ext cx="28118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Календарный </a:t>
            </a:r>
            <a:r>
              <a:rPr lang="ru-RU" sz="1200" b="1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план воспитательной работы, </a:t>
            </a:r>
            <a:r>
              <a:rPr lang="ru-RU" sz="1200" b="1" dirty="0" smtClean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содержащий перечень событий и мероприятий воспитательной направленности, которые организуются и проводятся Организацией или в которых Организация принимает участие в учебном году или периоде обучения</a:t>
            </a:r>
            <a:endParaRPr lang="ru-RU" sz="1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79124" y="6071444"/>
            <a:ext cx="2715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C00000"/>
                </a:solidFill>
              </a:rPr>
              <a:t>Х</a:t>
            </a:r>
            <a:r>
              <a:rPr lang="ru-RU" sz="1200" b="1" dirty="0" smtClean="0">
                <a:solidFill>
                  <a:srgbClr val="C00000"/>
                </a:solidFill>
              </a:rPr>
              <a:t>арактеристика </a:t>
            </a:r>
            <a:r>
              <a:rPr lang="ru-RU" sz="1200" b="1" dirty="0">
                <a:solidFill>
                  <a:srgbClr val="C00000"/>
                </a:solidFill>
              </a:rPr>
              <a:t>условий реализации программы </a:t>
            </a:r>
            <a:r>
              <a:rPr lang="ru-RU" sz="1200" b="1" dirty="0" smtClean="0">
                <a:solidFill>
                  <a:srgbClr val="C00000"/>
                </a:solidFill>
              </a:rPr>
              <a:t>основного  общего </a:t>
            </a:r>
            <a:r>
              <a:rPr lang="ru-RU" sz="1200" b="1" dirty="0">
                <a:solidFill>
                  <a:srgbClr val="C00000"/>
                </a:solidFill>
              </a:rPr>
              <a:t>образования</a:t>
            </a:r>
            <a:endParaRPr lang="ru-RU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8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704119"/>
              </p:ext>
            </p:extLst>
          </p:nvPr>
        </p:nvGraphicFramePr>
        <p:xfrm>
          <a:off x="251520" y="1340768"/>
          <a:ext cx="8640960" cy="53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7489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58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Требования к </a:t>
                      </a:r>
                      <a:r>
                        <a:rPr lang="ru-RU" sz="1500" b="1" kern="1200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пояснительной</a:t>
                      </a:r>
                      <a:endParaRPr lang="ru-RU" sz="1500" dirty="0" smtClean="0">
                        <a:solidFill>
                          <a:srgbClr val="C00000"/>
                        </a:solidFill>
                        <a:effectLst/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n-ea"/>
                          <a:cs typeface="Times New Roman" pitchFamily="18" charset="0"/>
                        </a:rPr>
                        <a:t>записке</a:t>
                      </a:r>
                      <a:endParaRPr lang="ru-RU" sz="1500" dirty="0">
                        <a:solidFill>
                          <a:srgbClr val="C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Содержание пояснительной</a:t>
                      </a:r>
                      <a:endParaRPr lang="ru-RU" sz="1500" dirty="0" smtClean="0">
                        <a:effectLst/>
                        <a:latin typeface="+mj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записки было разным для</a:t>
                      </a:r>
                      <a:endParaRPr lang="ru-RU" sz="1500" dirty="0" smtClean="0">
                        <a:effectLst/>
                        <a:latin typeface="+mj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НОО и ООО.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Теперь содержание 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пояснительной записки 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одинаковое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На уровне НОО необходимо указывать в записке состав участников образовательных отношений и общие подходы к организации внеурочной деятельности не нужно.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На уровне ООО необходимо добавить общую характеристику программы. Также в пояснительных записках к ООП НОО и ООО необходимо прописать механизмы реализации программы. 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27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Требования к планируемым </a:t>
                      </a:r>
                      <a:endParaRPr kumimoji="0" lang="ru-RU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результатам</a:t>
                      </a:r>
                      <a:endParaRPr kumimoji="0" lang="ru-RU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освоения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программы</a:t>
                      </a:r>
                    </a:p>
                    <a:p>
                      <a:pPr algn="just"/>
                      <a:endParaRPr lang="ru-RU" sz="150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Требований было меньше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5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Требования к результатам освоения программы уточнили и расширили по всем видам результатов – личностным, </a:t>
                      </a:r>
                      <a:r>
                        <a:rPr lang="ru-RU" sz="15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метапредметным</a:t>
                      </a:r>
                      <a:r>
                        <a:rPr lang="ru-RU" sz="15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, предметным. </a:t>
                      </a:r>
                      <a:r>
                        <a:rPr lang="ru-RU" sz="15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На уровне НОО добавили </a:t>
                      </a:r>
                      <a:r>
                        <a:rPr lang="ru-RU" sz="15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</a:rPr>
                        <a:t>результаты по каждому модулю основ религиозной культуры и светской этики. На уровне ООО установили требования к предметным результатам при углубленном изучении некоторых дисциплин.</a:t>
                      </a:r>
                      <a:endParaRPr lang="ru-RU" sz="15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3326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ЦЕЛЕВОЙ РАЗДЕЛ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259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962762"/>
              </p:ext>
            </p:extLst>
          </p:nvPr>
        </p:nvGraphicFramePr>
        <p:xfrm>
          <a:off x="251521" y="788615"/>
          <a:ext cx="8640959" cy="6126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6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4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3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Требования к структуре содержательного раздела ООП</a:t>
                      </a:r>
                      <a:endParaRPr kumimoji="0" lang="ru-RU" sz="14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Изменены требования к структуре раздела. Раздел включал: </a:t>
                      </a:r>
                      <a:endParaRPr kumimoji="0" lang="ru-RU" sz="145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Times New Roman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программу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формирования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УУД; </a:t>
                      </a:r>
                      <a:endParaRPr kumimoji="0" lang="ru-RU" sz="145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Times New Roman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программы отдельных учебных предметов, курсов, а также курсов внеурочной деятельности;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рабочую программу воспитания;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На уровне НОО программу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формирования экологической культуры, здорового и безопасного образа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жизни/ на уровне ООО программу воспитания и социализации обучающихся;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программу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коррекционной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работы.</a:t>
                      </a:r>
                      <a:endParaRPr lang="ru-RU" sz="145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На уровне НОО убрали программу коррекционной работы и программу формирования экологической культуры, здорового и безопасного образа жизни. </a:t>
                      </a:r>
                      <a:endParaRPr kumimoji="0" lang="ru-RU" sz="145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Times New Roman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На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уровне ООО в раздел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должна быть включена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+mn-cs"/>
                        </a:rPr>
                        <a:t>программа коррекционной работы в том случае, если в школе обучаются дети с ОВЗ.</a:t>
                      </a:r>
                      <a:endParaRPr kumimoji="0" lang="ru-RU" sz="145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663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  <a:hlinkClick r:id="rId2" action="ppaction://hlinksldjump"/>
                        </a:rPr>
                        <a:t>Требования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  <a:hlinkClick r:id="rId2" action="ppaction://hlinksldjump"/>
                        </a:rPr>
                        <a:t>к рабочим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  <a:hlinkClick r:id="rId2" action="ppaction://hlinksldjump"/>
                        </a:rPr>
                        <a:t>программам</a:t>
                      </a:r>
                      <a:endParaRPr kumimoji="0" lang="ru-RU" sz="14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Не было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требований к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kumimoji="0" lang="ru-RU" sz="145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тематическому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планированию курса внеурочной деятельности с учетом рабочей программы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воспитания;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тематическому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планированию рабочих программ с учетом возможности использования электронных образовательных ресурсов и цифровых образовательных платформ по каждой теме; </a:t>
                      </a:r>
                      <a:endParaRPr kumimoji="0" lang="ru-RU" sz="145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формам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проведения внеурочных занятий</a:t>
                      </a:r>
                      <a:endParaRPr lang="ru-RU" sz="145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Требования к рабочим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программам теперь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едины, отсутствуют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отдельные нормы 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для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РП внеурочной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деятельности.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РП учебных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предметов, курсов и модулей необходимо формировать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с учетом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рабочей программы воспитания. В тематическом планировании необходимо указать, что по каждой теме возможно использовать ЭОР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. В РП  внеурочной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деятельности нужно указывать формы проведения </a:t>
                      </a:r>
                      <a:r>
                        <a:rPr kumimoji="0" lang="ru-RU" sz="14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занятий. </a:t>
                      </a:r>
                      <a:endParaRPr kumimoji="0" lang="ru-RU" sz="145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9530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СОДЕРЖАТЕЛЬНЫЙ РАЗДЕЛ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776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652420"/>
              </p:ext>
            </p:extLst>
          </p:nvPr>
        </p:nvGraphicFramePr>
        <p:xfrm>
          <a:off x="251520" y="1556793"/>
          <a:ext cx="8712970" cy="5065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4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4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13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+mj-lt"/>
                          <a:cs typeface="Times New Roman" pitchFamily="18" charset="0"/>
                        </a:rPr>
                        <a:t>Программа формирования универсальных учебных действий 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Название программ отличается: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На уровне НОО «Программа формирования УУД»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На уровне ООО «Программа развития УУД»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Одинаковое название на уровне НОО и ООО - «Программа формирования универсальных учебных действий у обучающихся».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Требований к программе формирования УУД стало меньше.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Для уровня ООО обозначена необходимость формирования знаний и навыков в области финансовой грамотности и устойчивого развития общества.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21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Рабочая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программа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воспитания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Рабочая программа воспитания НОО должна была быть модульной и включать в себя обязательные разделы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Требования к рабочей программе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воспитания НОО стали мягче. Указано, что программа воспитания для НОО может, но не обязана включать модули, и описано, что еще в ней может быть.</a:t>
                      </a:r>
                      <a:endParaRPr lang="ru-RU" sz="150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9531" y="3326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СОДЕРЖАТЕЛЬНЫЙ РАЗДЕЛ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714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242747"/>
              </p:ext>
            </p:extLst>
          </p:nvPr>
        </p:nvGraphicFramePr>
        <p:xfrm>
          <a:off x="251520" y="1268760"/>
          <a:ext cx="8682029" cy="547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0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0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54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6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  <a:hlinkClick r:id="rId2" action="ppaction://hlinksldjump"/>
                        </a:rPr>
                        <a:t>Учебный план</a:t>
                      </a:r>
                      <a:endParaRPr kumimoji="0" lang="ru-RU" sz="1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уровне НОО регламентирует обязательные предметные области и основные задачи реализации содержания предметных областей. 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На уровне НОО и ООО р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егламентирует перечень обязательных предметных областей, учебных предметов и учебных модулей.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На уровне ООО школы получили право учитывать свои ресурсы и пожелания родителей, чтобы вводить второй иностранный язык, родной язык и литературу/литературное чтение на родном языке. Это позитивное изменение для школ, которые не могут обеспечить качественное изучение этих предметов. Также, чтобы ввести эти предметы, нужны письменные заявления родителей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190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Объем часов аудиторной нагрузки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На уровне НОО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2904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 – минимум,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3345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 – максимум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На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уровне ООО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5267 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– минимум,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6020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 – максимум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На уровне НОО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2954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 – минимум,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3190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 – максимум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На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уровне ООО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5058 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– минимум,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5549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 pitchFamily="18" charset="0"/>
                        </a:rPr>
                        <a:t> – максимум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9531" y="3326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ОРГАНИЗАЦИОННЫЙ РАЗДЕЛ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945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987574"/>
              </p:ext>
            </p:extLst>
          </p:nvPr>
        </p:nvGraphicFramePr>
        <p:xfrm>
          <a:off x="251519" y="1628800"/>
          <a:ext cx="8640959" cy="3878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0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8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0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ФГОС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en-US" sz="1600" baseline="0" dirty="0" smtClean="0"/>
                        <a:t>III </a:t>
                      </a:r>
                      <a:r>
                        <a:rPr lang="ru-RU" sz="1600" baseline="0" dirty="0" smtClean="0"/>
                        <a:t>поколения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2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Объем  часов внеурочной деятельности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На уровне НОО 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1350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 часов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На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уровне ООО 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1750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 часов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На уровне НОО  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1320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 часов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На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уровне ООО 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1750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Times New Roman" pitchFamily="18" charset="0"/>
                        </a:rPr>
                        <a:t>часов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827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Календарный план 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воспитательной работы</a:t>
                      </a:r>
                      <a:endParaRPr lang="ru-RU" sz="1500" b="1" dirty="0">
                        <a:solidFill>
                          <a:srgbClr val="C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Ранее календарный план воспитательной работы только упоминался в федеральных государственных образовательных стандартах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Указано,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что в 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календарный план воспитательной работы необходимо включать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не только те мероприятия, которые организует и проводит школа, но и 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те, в которых она просто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участвует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endParaRPr kumimoji="0" lang="ru-R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9531" y="3326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ОРГАНИЗАЦИОННЫЙ РАЗДЕЛ</a:t>
            </a: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19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1807</TotalTime>
  <Words>1599</Words>
  <Application>Microsoft Office PowerPoint</Application>
  <PresentationFormat>Экран (4:3)</PresentationFormat>
  <Paragraphs>248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Candara</vt:lpstr>
      <vt:lpstr>Symbol</vt:lpstr>
      <vt:lpstr>Times New Roman</vt:lpstr>
      <vt:lpstr>Wingdings</vt:lpstr>
      <vt:lpstr>Волна</vt:lpstr>
      <vt:lpstr>   Основная образовательная программа  начального общего и основного общего образования в стандартах III поколения: обзор изменений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Пользователь Windows</cp:lastModifiedBy>
  <cp:revision>64</cp:revision>
  <dcterms:created xsi:type="dcterms:W3CDTF">2021-10-22T07:54:50Z</dcterms:created>
  <dcterms:modified xsi:type="dcterms:W3CDTF">2021-11-29T11:38:26Z</dcterms:modified>
</cp:coreProperties>
</file>